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19" r:id="rId2"/>
    <p:sldId id="257" r:id="rId3"/>
    <p:sldId id="324" r:id="rId4"/>
    <p:sldId id="332" r:id="rId5"/>
    <p:sldId id="331" r:id="rId6"/>
    <p:sldId id="330" r:id="rId7"/>
    <p:sldId id="329" r:id="rId8"/>
    <p:sldId id="290" r:id="rId9"/>
    <p:sldId id="336" r:id="rId10"/>
    <p:sldId id="335" r:id="rId11"/>
    <p:sldId id="334" r:id="rId12"/>
    <p:sldId id="333" r:id="rId13"/>
    <p:sldId id="296" r:id="rId14"/>
    <p:sldId id="341" r:id="rId15"/>
    <p:sldId id="344" r:id="rId16"/>
    <p:sldId id="343" r:id="rId17"/>
    <p:sldId id="342" r:id="rId18"/>
    <p:sldId id="351" r:id="rId19"/>
    <p:sldId id="295" r:id="rId20"/>
    <p:sldId id="340" r:id="rId21"/>
    <p:sldId id="339" r:id="rId22"/>
    <p:sldId id="338" r:id="rId23"/>
    <p:sldId id="337" r:id="rId24"/>
    <p:sldId id="297" r:id="rId25"/>
    <p:sldId id="348" r:id="rId26"/>
    <p:sldId id="347" r:id="rId27"/>
    <p:sldId id="346" r:id="rId28"/>
    <p:sldId id="345" r:id="rId29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3C78"/>
    <a:srgbClr val="007635"/>
    <a:srgbClr val="7A5100"/>
    <a:srgbClr val="BEAA12"/>
    <a:srgbClr val="264B96"/>
    <a:srgbClr val="70578F"/>
    <a:srgbClr val="FFA3A3"/>
    <a:srgbClr val="3366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6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D92C68-0BA9-466F-A2A3-EB3FBB1D9B30}" type="datetimeFigureOut">
              <a:rPr lang="ru-RU" smtClean="0"/>
              <a:pPr/>
              <a:t>15.11.2024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FCDCDD-67A1-46FF-9990-AED9016F071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05359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fld id="{63F12487-6E5C-4DE8-99B2-9AD0B7F1266C}" type="slidenum">
              <a:rPr lang="ru-RU"/>
              <a:pPr eaLnBrk="1" hangingPunct="1"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10</a:t>
            </a:fld>
            <a:endParaRPr lang="ru-RU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11</a:t>
            </a:fld>
            <a:endParaRPr lang="ru-RU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12</a:t>
            </a:fld>
            <a:endParaRPr lang="ru-RU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13</a:t>
            </a:fld>
            <a:endParaRPr lang="ru-RU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14</a:t>
            </a:fld>
            <a:endParaRPr lang="ru-RU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15</a:t>
            </a:fld>
            <a:endParaRPr lang="ru-RU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16</a:t>
            </a:fld>
            <a:endParaRPr lang="ru-RU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17</a:t>
            </a:fld>
            <a:endParaRPr lang="ru-RU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19</a:t>
            </a:fld>
            <a:endParaRPr lang="ru-RU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20</a:t>
            </a:fld>
            <a:endParaRPr lang="ru-RU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fld id="{C41EC311-278C-4822-AF51-E67CCE3CFCDE}" type="slidenum">
              <a:rPr lang="ru-RU"/>
              <a:pPr eaLnBrk="1" hangingPunct="1"/>
              <a:t>2</a:t>
            </a:fld>
            <a:endParaRPr lang="ru-RU" dirty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21</a:t>
            </a:fld>
            <a:endParaRPr lang="ru-RU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22</a:t>
            </a:fld>
            <a:endParaRPr lang="ru-RU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23</a:t>
            </a:fld>
            <a:endParaRPr lang="ru-RU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24</a:t>
            </a:fld>
            <a:endParaRPr lang="ru-RU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25</a:t>
            </a:fld>
            <a:endParaRPr lang="ru-RU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26</a:t>
            </a:fld>
            <a:endParaRPr lang="ru-RU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27</a:t>
            </a:fld>
            <a:endParaRPr lang="ru-RU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28</a:t>
            </a:fld>
            <a:endParaRPr lang="ru-RU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3</a:t>
            </a:fld>
            <a:endParaRPr lang="ru-RU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4</a:t>
            </a:fld>
            <a:endParaRPr lang="ru-RU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5</a:t>
            </a:fld>
            <a:endParaRPr lang="ru-RU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6</a:t>
            </a:fld>
            <a:endParaRPr lang="ru-RU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7</a:t>
            </a:fld>
            <a:endParaRPr lang="ru-RU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8</a:t>
            </a:fld>
            <a:endParaRPr lang="ru-RU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9</a:t>
            </a:fld>
            <a:endParaRPr lang="ru-RU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11" Type="http://schemas.microsoft.com/office/2007/relationships/hdphoto" Target="../media/hdphoto1.wdp"/><Relationship Id="rId5" Type="http://schemas.openxmlformats.org/officeDocument/2006/relationships/image" Target="../media/image3.gif"/><Relationship Id="rId10" Type="http://schemas.openxmlformats.org/officeDocument/2006/relationships/image" Target="../media/image7.jpeg"/><Relationship Id="rId4" Type="http://schemas.openxmlformats.org/officeDocument/2006/relationships/image" Target="../media/image2.gif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2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10" Type="http://schemas.openxmlformats.org/officeDocument/2006/relationships/image" Target="../media/image26.jpeg"/><Relationship Id="rId4" Type="http://schemas.openxmlformats.org/officeDocument/2006/relationships/slide" Target="slide2.xml"/><Relationship Id="rId9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2.jpeg"/><Relationship Id="rId7" Type="http://schemas.microsoft.com/office/2007/relationships/hdphoto" Target="../media/hdphoto3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28.png"/><Relationship Id="rId5" Type="http://schemas.openxmlformats.org/officeDocument/2006/relationships/slide" Target="slide2.xml"/><Relationship Id="rId10" Type="http://schemas.microsoft.com/office/2007/relationships/hdphoto" Target="../media/hdphoto4.wdp"/><Relationship Id="rId4" Type="http://schemas.openxmlformats.org/officeDocument/2006/relationships/image" Target="../media/image27.jpeg"/><Relationship Id="rId9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2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4" Type="http://schemas.openxmlformats.org/officeDocument/2006/relationships/slide" Target="slide2.xml"/><Relationship Id="rId9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9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10" Type="http://schemas.openxmlformats.org/officeDocument/2006/relationships/image" Target="../media/image30.gif"/><Relationship Id="rId4" Type="http://schemas.openxmlformats.org/officeDocument/2006/relationships/slide" Target="slide2.xml"/><Relationship Id="rId9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9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10" Type="http://schemas.openxmlformats.org/officeDocument/2006/relationships/image" Target="../media/image31.png"/><Relationship Id="rId4" Type="http://schemas.openxmlformats.org/officeDocument/2006/relationships/slide" Target="slide2.xml"/><Relationship Id="rId9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9.jpeg"/><Relationship Id="rId7" Type="http://schemas.microsoft.com/office/2007/relationships/hdphoto" Target="../media/hdphoto3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10" Type="http://schemas.microsoft.com/office/2007/relationships/hdphoto" Target="../media/hdphoto4.wdp"/><Relationship Id="rId4" Type="http://schemas.openxmlformats.org/officeDocument/2006/relationships/image" Target="../media/image32.jpeg"/><Relationship Id="rId9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9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10" Type="http://schemas.openxmlformats.org/officeDocument/2006/relationships/image" Target="../media/image33.gif"/><Relationship Id="rId4" Type="http://schemas.openxmlformats.org/officeDocument/2006/relationships/slide" Target="slide2.xml"/><Relationship Id="rId9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9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10" Type="http://schemas.openxmlformats.org/officeDocument/2006/relationships/image" Target="../media/image34.gif"/><Relationship Id="rId4" Type="http://schemas.openxmlformats.org/officeDocument/2006/relationships/slide" Target="slide2.xml"/><Relationship Id="rId9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5.jpeg"/><Relationship Id="rId7" Type="http://schemas.openxmlformats.org/officeDocument/2006/relationships/slide" Target="slide2.xml"/><Relationship Id="rId12" Type="http://schemas.microsoft.com/office/2007/relationships/hdphoto" Target="../media/hdphoto4.wd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11" Type="http://schemas.openxmlformats.org/officeDocument/2006/relationships/image" Target="../media/image15.jpeg"/><Relationship Id="rId5" Type="http://schemas.openxmlformats.org/officeDocument/2006/relationships/image" Target="../media/image36.jpeg"/><Relationship Id="rId10" Type="http://schemas.openxmlformats.org/officeDocument/2006/relationships/image" Target="../media/image14.png"/><Relationship Id="rId4" Type="http://schemas.microsoft.com/office/2007/relationships/hdphoto" Target="../media/hdphoto5.wdp"/><Relationship Id="rId9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3.xml"/><Relationship Id="rId26" Type="http://schemas.openxmlformats.org/officeDocument/2006/relationships/slide" Target="slide26.xml"/><Relationship Id="rId3" Type="http://schemas.openxmlformats.org/officeDocument/2006/relationships/image" Target="../media/image8.jpeg"/><Relationship Id="rId21" Type="http://schemas.openxmlformats.org/officeDocument/2006/relationships/slide" Target="slide1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2.xml"/><Relationship Id="rId25" Type="http://schemas.openxmlformats.org/officeDocument/2006/relationships/slide" Target="slide25.xml"/><Relationship Id="rId3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6" Type="http://schemas.openxmlformats.org/officeDocument/2006/relationships/slide" Target="slide21.xml"/><Relationship Id="rId20" Type="http://schemas.openxmlformats.org/officeDocument/2006/relationships/slide" Target="slide14.xml"/><Relationship Id="rId29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4.xml"/><Relationship Id="rId32" Type="http://schemas.openxmlformats.org/officeDocument/2006/relationships/image" Target="../media/image10.png"/><Relationship Id="rId5" Type="http://schemas.openxmlformats.org/officeDocument/2006/relationships/slide" Target="slide4.xml"/><Relationship Id="rId15" Type="http://schemas.openxmlformats.org/officeDocument/2006/relationships/slide" Target="slide20.xml"/><Relationship Id="rId23" Type="http://schemas.openxmlformats.org/officeDocument/2006/relationships/slide" Target="slide17.xml"/><Relationship Id="rId28" Type="http://schemas.openxmlformats.org/officeDocument/2006/relationships/slide" Target="slide28.xml"/><Relationship Id="rId10" Type="http://schemas.openxmlformats.org/officeDocument/2006/relationships/slide" Target="slide9.xml"/><Relationship Id="rId19" Type="http://schemas.openxmlformats.org/officeDocument/2006/relationships/slide" Target="slide13.xml"/><Relationship Id="rId31" Type="http://schemas.openxmlformats.org/officeDocument/2006/relationships/image" Target="../media/image4.gif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9.xml"/><Relationship Id="rId22" Type="http://schemas.openxmlformats.org/officeDocument/2006/relationships/slide" Target="slide16.xml"/><Relationship Id="rId27" Type="http://schemas.openxmlformats.org/officeDocument/2006/relationships/slide" Target="slide27.xml"/><Relationship Id="rId30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5.jpeg"/><Relationship Id="rId7" Type="http://schemas.microsoft.com/office/2007/relationships/hdphoto" Target="../media/hdphoto3.wd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38.jpeg"/><Relationship Id="rId5" Type="http://schemas.openxmlformats.org/officeDocument/2006/relationships/slide" Target="slide2.xml"/><Relationship Id="rId10" Type="http://schemas.microsoft.com/office/2007/relationships/hdphoto" Target="../media/hdphoto4.wdp"/><Relationship Id="rId4" Type="http://schemas.microsoft.com/office/2007/relationships/hdphoto" Target="../media/hdphoto5.wdp"/><Relationship Id="rId9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5.jpeg"/><Relationship Id="rId7" Type="http://schemas.microsoft.com/office/2007/relationships/hdphoto" Target="../media/hdphoto3.wdp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10" Type="http://schemas.microsoft.com/office/2007/relationships/hdphoto" Target="../media/hdphoto4.wdp"/><Relationship Id="rId4" Type="http://schemas.microsoft.com/office/2007/relationships/hdphoto" Target="../media/hdphoto5.wdp"/><Relationship Id="rId9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5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11" Type="http://schemas.microsoft.com/office/2007/relationships/hdphoto" Target="../media/hdphoto4.wdp"/><Relationship Id="rId5" Type="http://schemas.openxmlformats.org/officeDocument/2006/relationships/image" Target="../media/image39.jpeg"/><Relationship Id="rId10" Type="http://schemas.openxmlformats.org/officeDocument/2006/relationships/image" Target="../media/image15.jpeg"/><Relationship Id="rId4" Type="http://schemas.microsoft.com/office/2007/relationships/hdphoto" Target="../media/hdphoto5.wdp"/><Relationship Id="rId9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5.jpeg"/><Relationship Id="rId7" Type="http://schemas.microsoft.com/office/2007/relationships/hdphoto" Target="../media/hdphoto3.wdp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10" Type="http://schemas.microsoft.com/office/2007/relationships/hdphoto" Target="../media/hdphoto4.wdp"/><Relationship Id="rId4" Type="http://schemas.microsoft.com/office/2007/relationships/hdphoto" Target="../media/hdphoto5.wdp"/><Relationship Id="rId9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4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10" Type="http://schemas.openxmlformats.org/officeDocument/2006/relationships/image" Target="../media/image41.png"/><Relationship Id="rId4" Type="http://schemas.openxmlformats.org/officeDocument/2006/relationships/slide" Target="slide2.xml"/><Relationship Id="rId9" Type="http://schemas.microsoft.com/office/2007/relationships/hdphoto" Target="../media/hdphoto4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4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10" Type="http://schemas.openxmlformats.org/officeDocument/2006/relationships/image" Target="../media/image42.jpeg"/><Relationship Id="rId4" Type="http://schemas.openxmlformats.org/officeDocument/2006/relationships/slide" Target="slide2.xml"/><Relationship Id="rId9" Type="http://schemas.microsoft.com/office/2007/relationships/hdphoto" Target="../media/hdphoto4.wdp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4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10" Type="http://schemas.openxmlformats.org/officeDocument/2006/relationships/image" Target="../media/image43.jpeg"/><Relationship Id="rId4" Type="http://schemas.openxmlformats.org/officeDocument/2006/relationships/slide" Target="slide2.xml"/><Relationship Id="rId9" Type="http://schemas.microsoft.com/office/2007/relationships/hdphoto" Target="../media/hdphoto4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0.jpeg"/><Relationship Id="rId7" Type="http://schemas.microsoft.com/office/2007/relationships/hdphoto" Target="../media/hdphoto3.wdp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10" Type="http://schemas.microsoft.com/office/2007/relationships/hdphoto" Target="../media/hdphoto4.wdp"/><Relationship Id="rId4" Type="http://schemas.openxmlformats.org/officeDocument/2006/relationships/image" Target="../media/image44.png"/><Relationship Id="rId9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4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10" Type="http://schemas.openxmlformats.org/officeDocument/2006/relationships/image" Target="../media/image45.jpeg"/><Relationship Id="rId4" Type="http://schemas.openxmlformats.org/officeDocument/2006/relationships/slide" Target="slide2.xml"/><Relationship Id="rId9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2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10" Type="http://schemas.openxmlformats.org/officeDocument/2006/relationships/image" Target="../media/image16.jpeg"/><Relationship Id="rId4" Type="http://schemas.openxmlformats.org/officeDocument/2006/relationships/slide" Target="slide2.xml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2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10" Type="http://schemas.openxmlformats.org/officeDocument/2006/relationships/image" Target="../media/image17.jpeg"/><Relationship Id="rId4" Type="http://schemas.openxmlformats.org/officeDocument/2006/relationships/slide" Target="slide2.xml"/><Relationship Id="rId9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2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slide" Target="slide2.xml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2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11" Type="http://schemas.microsoft.com/office/2007/relationships/hdphoto" Target="../media/hdphoto4.wdp"/><Relationship Id="rId5" Type="http://schemas.openxmlformats.org/officeDocument/2006/relationships/image" Target="../media/image20.jpeg"/><Relationship Id="rId10" Type="http://schemas.openxmlformats.org/officeDocument/2006/relationships/image" Target="../media/image15.jpeg"/><Relationship Id="rId4" Type="http://schemas.openxmlformats.org/officeDocument/2006/relationships/image" Target="../media/image19.jpe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2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10" Type="http://schemas.openxmlformats.org/officeDocument/2006/relationships/image" Target="../media/image21.jpeg"/><Relationship Id="rId4" Type="http://schemas.openxmlformats.org/officeDocument/2006/relationships/slide" Target="slide2.xml"/><Relationship Id="rId9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2.jpeg"/><Relationship Id="rId7" Type="http://schemas.microsoft.com/office/2007/relationships/hdphoto" Target="../media/hdphoto3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24.png"/><Relationship Id="rId5" Type="http://schemas.openxmlformats.org/officeDocument/2006/relationships/slide" Target="slide2.xml"/><Relationship Id="rId10" Type="http://schemas.microsoft.com/office/2007/relationships/hdphoto" Target="../media/hdphoto4.wdp"/><Relationship Id="rId4" Type="http://schemas.openxmlformats.org/officeDocument/2006/relationships/image" Target="../media/image23.jpeg"/><Relationship Id="rId9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2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10" Type="http://schemas.openxmlformats.org/officeDocument/2006/relationships/image" Target="../media/image25.jpeg"/><Relationship Id="rId4" Type="http://schemas.openxmlformats.org/officeDocument/2006/relationships/slide" Target="slide2.xml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123728" y="534642"/>
            <a:ext cx="4896544" cy="302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50000"/>
              </a:spcBef>
            </a:pP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Интеллектуальная 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игра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571472" y="4429132"/>
            <a:ext cx="7848664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/>
            <a:endParaRPr lang="ru-RU" sz="2200" b="1" i="1" dirty="0" smtClean="0">
              <a:latin typeface="Times New Roman" pitchFamily="18" charset="0"/>
            </a:endParaRPr>
          </a:p>
          <a:p>
            <a:pPr algn="ctr" eaLnBrk="1" hangingPunct="1"/>
            <a:endParaRPr lang="ru-RU" sz="2200" b="1" i="1" dirty="0" smtClean="0">
              <a:latin typeface="Times New Roman" pitchFamily="18" charset="0"/>
            </a:endParaRPr>
          </a:p>
          <a:p>
            <a:pPr algn="ctr" eaLnBrk="1" hangingPunct="1"/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  <a:latin typeface="Segoe Script" pitchFamily="34" charset="0"/>
              </a:rPr>
              <a:t>Арабский халифат и его культура</a:t>
            </a:r>
            <a:endParaRPr lang="ru-RU" sz="4000" b="1" i="1" dirty="0">
              <a:solidFill>
                <a:schemeClr val="accent6">
                  <a:lumMod val="50000"/>
                </a:schemeClr>
              </a:solidFill>
              <a:latin typeface="Segoe Script" pitchFamily="34" charset="0"/>
            </a:endParaRPr>
          </a:p>
        </p:txBody>
      </p:sp>
      <p:sp>
        <p:nvSpPr>
          <p:cNvPr id="2067" name="AutoShape 19" descr="yH5BAEAAAAALAAAAAABAAEAAAIBRAA7"/>
          <p:cNvSpPr>
            <a:spLocks noChangeAspect="1" noChangeArrowheads="1"/>
          </p:cNvSpPr>
          <p:nvPr/>
        </p:nvSpPr>
        <p:spPr bwMode="auto">
          <a:xfrm>
            <a:off x="4405745" y="2636912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679181" y="2317824"/>
            <a:ext cx="9429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4986" y="3458963"/>
            <a:ext cx="9429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05745" y="2037194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622156" y="2971675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475656" y="3876551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601419" y="3785020"/>
            <a:ext cx="2498973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239622" y="1985673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77106" y="2225824"/>
            <a:ext cx="9429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7362911" y="3366963"/>
            <a:ext cx="9429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91866" y="4512779"/>
            <a:ext cx="9429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2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86348" y="5991224"/>
            <a:ext cx="7715304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2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401670" y="4702939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0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6421" y="2257299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0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500230" y="3143248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0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14876" y="4786322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0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83205" y="2508324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0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113587" y="4520576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6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7205" y="124857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6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43808" y="83600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6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46662" y="101254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6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41579" y="470600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6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655618" y="903779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6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0084" y="1046221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6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41579" y="1451048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6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22543" y="1059362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domashniirestoran.ru/images/star-511-106(3).gif"/>
          <p:cNvPicPr>
            <a:picLocks noChangeAspect="1" noChangeArrowheads="1" noCrop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514669" y="124857"/>
            <a:ext cx="2241336" cy="46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domashniirestoran.ru/images/star-511-106(3).gif"/>
          <p:cNvPicPr>
            <a:picLocks noChangeAspect="1" noChangeArrowheads="1" noCrop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91880" y="6285513"/>
            <a:ext cx="2241336" cy="46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64986" y="783848"/>
            <a:ext cx="7540900" cy="2490465"/>
          </a:xfrm>
          <a:prstGeom prst="rect">
            <a:avLst/>
          </a:prstGeom>
        </p:spPr>
      </p:pic>
      <p:pic>
        <p:nvPicPr>
          <p:cNvPr id="55" name="Рисунок 54" descr="Рисунок19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3462330" y="4798431"/>
            <a:ext cx="2405814" cy="320775"/>
          </a:xfrm>
          <a:prstGeom prst="rect">
            <a:avLst/>
          </a:prstGeom>
        </p:spPr>
      </p:pic>
      <p:pic>
        <p:nvPicPr>
          <p:cNvPr id="205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77434" y="2255432"/>
            <a:ext cx="2219338" cy="286377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89080" y="3075611"/>
            <a:ext cx="4843541" cy="13542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Подготовила: учитель истории и обществознания </a:t>
            </a:r>
            <a:r>
              <a:rPr lang="ru-RU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МБОУ </a:t>
            </a:r>
            <a:r>
              <a:rPr lang="ru-RU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№СОШ №7» города </a:t>
            </a:r>
            <a:r>
              <a:rPr lang="ru-RU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Кизилюрта</a:t>
            </a:r>
            <a:endParaRPr lang="ru-RU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8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Шахшаева</a:t>
            </a:r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София </a:t>
            </a:r>
            <a:r>
              <a:rPr lang="ru-RU" sz="28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Агаевна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825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Высокие башни, с которых созывали верующих пять раз в день на молитву  .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2">
                    <a:lumMod val="75000"/>
                  </a:schemeClr>
                </a:solidFill>
              </a:rPr>
              <a:t>Искусство</a:t>
            </a:r>
            <a:endParaRPr lang="ru-RU" sz="3600" b="1" dirty="0">
              <a:ln w="11430"/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30</a:t>
            </a:r>
            <a:endParaRPr lang="ru-RU" sz="4400" b="1" cap="none" spc="0" dirty="0">
              <a:ln w="11430"/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785918" y="4214818"/>
            <a:ext cx="630520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6600" b="1" i="1" dirty="0" smtClean="0">
                <a:solidFill>
                  <a:srgbClr val="C00000"/>
                </a:solidFill>
                <a:latin typeface="Monotype Corsiva" pitchFamily="66" charset="0"/>
              </a:rPr>
              <a:t>Минареты.</a:t>
            </a:r>
            <a:endParaRPr lang="ru-RU" sz="66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3" name="Рисунок 12" descr="XBC01111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43636" y="2633460"/>
            <a:ext cx="2286016" cy="3510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244360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2888056_large.jpeg"/>
          <p:cNvPicPr>
            <a:picLocks noChangeAspect="1"/>
          </p:cNvPicPr>
          <p:nvPr/>
        </p:nvPicPr>
        <p:blipFill>
          <a:blip r:embed="rId4"/>
          <a:srcRect l="36290" t="5607" r="11290" b="5607"/>
          <a:stretch>
            <a:fillRect/>
          </a:stretch>
        </p:blipFill>
        <p:spPr>
          <a:xfrm>
            <a:off x="5286380" y="2682748"/>
            <a:ext cx="3143272" cy="3675210"/>
          </a:xfrm>
          <a:prstGeom prst="rect">
            <a:avLst/>
          </a:prstGeom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642910" y="1071546"/>
            <a:ext cx="76490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Сложные геометрические узоры из пересекающихся и переплетающихся линий- это… 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2">
                    <a:lumMod val="75000"/>
                  </a:schemeClr>
                </a:solidFill>
              </a:rPr>
              <a:t>Искусство</a:t>
            </a:r>
            <a:endParaRPr lang="ru-RU" sz="3600" b="1" dirty="0">
              <a:ln w="11430"/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40</a:t>
            </a:r>
            <a:endParaRPr lang="ru-RU" sz="4400" b="1" cap="none" spc="0" dirty="0">
              <a:ln w="11430"/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785918" y="3500438"/>
            <a:ext cx="630520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6600" b="1" i="1" dirty="0" smtClean="0">
                <a:solidFill>
                  <a:srgbClr val="C00000"/>
                </a:solidFill>
                <a:latin typeface="Monotype Corsiva" pitchFamily="66" charset="0"/>
              </a:rPr>
              <a:t>Арабески</a:t>
            </a:r>
            <a:endParaRPr lang="ru-RU" sz="66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5" name="Рисунок 14" descr="arabesko.ru_02 (1)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928794" y="4643446"/>
            <a:ext cx="3357586" cy="1625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8156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Какова особенность исламского изобразительного искусства?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2">
                    <a:lumMod val="75000"/>
                  </a:schemeClr>
                </a:solidFill>
              </a:rPr>
              <a:t>Искусство</a:t>
            </a:r>
            <a:endParaRPr lang="ru-RU" sz="3600" b="1" dirty="0">
              <a:ln w="11430"/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50</a:t>
            </a:r>
            <a:endParaRPr lang="ru-RU" sz="4400" b="1" cap="none" spc="0" dirty="0">
              <a:ln w="11430"/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000232" y="2928934"/>
            <a:ext cx="671517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6000" b="1" i="1" dirty="0" smtClean="0">
                <a:solidFill>
                  <a:srgbClr val="C00000"/>
                </a:solidFill>
                <a:latin typeface="Monotype Corsiva" pitchFamily="66" charset="0"/>
              </a:rPr>
              <a:t>Нельзя изображать Аллаха и всех живых существ</a:t>
            </a:r>
            <a:endParaRPr lang="ru-RU" sz="60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1179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285720" y="1214422"/>
            <a:ext cx="864399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just" fontAlgn="base"/>
            <a:r>
              <a:rPr lang="ru-RU" sz="2800" dirty="0" smtClean="0">
                <a:solidFill>
                  <a:srgbClr val="007635"/>
                </a:solidFill>
                <a:latin typeface="Monotype Corsiva" pitchFamily="66" charset="0"/>
              </a:rPr>
              <a:t> </a:t>
            </a:r>
            <a:r>
              <a:rPr lang="ru-RU" sz="2800" i="1" u="sng" dirty="0" smtClean="0">
                <a:solidFill>
                  <a:srgbClr val="007635"/>
                </a:solidFill>
                <a:latin typeface="Monotype Corsiva" pitchFamily="66" charset="0"/>
              </a:rPr>
              <a:t> </a:t>
            </a:r>
            <a:endParaRPr lang="ru-RU" sz="2800" dirty="0" smtClean="0">
              <a:solidFill>
                <a:srgbClr val="007635"/>
              </a:solidFill>
              <a:latin typeface="Monotype Corsiva" pitchFamily="66" charset="0"/>
            </a:endParaRPr>
          </a:p>
          <a:p>
            <a:pPr algn="just" fontAlgn="base"/>
            <a:r>
              <a:rPr lang="ru-RU" sz="3200" b="1" dirty="0" smtClean="0">
                <a:solidFill>
                  <a:srgbClr val="007635"/>
                </a:solidFill>
                <a:latin typeface="+mn-lt"/>
              </a:rPr>
              <a:t>Ни рта, ни живота – а он все ест и ест,</a:t>
            </a:r>
          </a:p>
          <a:p>
            <a:pPr algn="just" fontAlgn="base"/>
            <a:r>
              <a:rPr lang="ru-RU" sz="3200" b="1" dirty="0" smtClean="0">
                <a:solidFill>
                  <a:srgbClr val="007635"/>
                </a:solidFill>
                <a:latin typeface="+mn-lt"/>
              </a:rPr>
              <a:t>Деревья, рощи, старый чахлый лес.</a:t>
            </a:r>
          </a:p>
          <a:p>
            <a:pPr algn="just" fontAlgn="base"/>
            <a:r>
              <a:rPr lang="ru-RU" sz="2800" u="sng" dirty="0" smtClean="0">
                <a:solidFill>
                  <a:srgbClr val="007635"/>
                </a:solidFill>
                <a:latin typeface="Monotype Corsiva" pitchFamily="66" charset="0"/>
              </a:rPr>
              <a:t> </a:t>
            </a:r>
            <a:endParaRPr lang="ru-RU" sz="2800" dirty="0">
              <a:solidFill>
                <a:srgbClr val="007635"/>
              </a:solidFill>
              <a:latin typeface="Monotype Corsiva" pitchFamily="66" charset="0"/>
            </a:endParaRPr>
          </a:p>
        </p:txBody>
      </p:sp>
      <p:pic>
        <p:nvPicPr>
          <p:cNvPr id="10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635"/>
                </a:solidFill>
              </a:rPr>
              <a:t>Загадки</a:t>
            </a:r>
            <a:endParaRPr lang="ru-RU" sz="3600" b="1" dirty="0">
              <a:ln w="11430"/>
              <a:solidFill>
                <a:srgbClr val="007635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4400" b="1" cap="none" spc="0" dirty="0">
              <a:ln w="11430"/>
              <a:solidFill>
                <a:srgbClr val="0076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1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428860" y="4286256"/>
            <a:ext cx="630520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6600" b="1" i="1" dirty="0" smtClean="0">
                <a:solidFill>
                  <a:srgbClr val="C00000"/>
                </a:solidFill>
                <a:latin typeface="Monotype Corsiva" pitchFamily="66" charset="0"/>
              </a:rPr>
              <a:t>Костёр</a:t>
            </a:r>
            <a:endParaRPr lang="ru-RU" sz="66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4" name="Рисунок 13" descr="f698c91c17aa51954bece8302bcefd1c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86446" y="3000372"/>
            <a:ext cx="2786082" cy="2786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1391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357158" y="1142984"/>
            <a:ext cx="8220508" cy="3958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/>
            <a:r>
              <a:rPr lang="ru-RU" sz="2800" u="sng" dirty="0" smtClean="0"/>
              <a:t> </a:t>
            </a:r>
            <a:endParaRPr lang="ru-RU" sz="2800" dirty="0" smtClean="0"/>
          </a:p>
          <a:p>
            <a:pPr fontAlgn="base"/>
            <a:r>
              <a:rPr lang="ru-RU" sz="3200" b="1" dirty="0" smtClean="0">
                <a:solidFill>
                  <a:srgbClr val="007635"/>
                </a:solidFill>
              </a:rPr>
              <a:t>Влюбленные – но счастья лишены,</a:t>
            </a:r>
          </a:p>
          <a:p>
            <a:pPr fontAlgn="base"/>
            <a:r>
              <a:rPr lang="ru-RU" sz="3200" b="1" dirty="0" smtClean="0">
                <a:solidFill>
                  <a:srgbClr val="007635"/>
                </a:solidFill>
              </a:rPr>
              <a:t>Дневной порой они разлучены.</a:t>
            </a:r>
          </a:p>
          <a:p>
            <a:pPr fontAlgn="base"/>
            <a:r>
              <a:rPr lang="ru-RU" sz="3200" b="1" dirty="0" smtClean="0">
                <a:solidFill>
                  <a:srgbClr val="007635"/>
                </a:solidFill>
              </a:rPr>
              <a:t>И только ночь соединяет их:  </a:t>
            </a:r>
          </a:p>
          <a:p>
            <a:pPr fontAlgn="base"/>
            <a:r>
              <a:rPr lang="ru-RU" sz="3200" b="1" dirty="0" smtClean="0">
                <a:solidFill>
                  <a:srgbClr val="007635"/>
                </a:solidFill>
              </a:rPr>
              <a:t>Хранить покой людей они должны.</a:t>
            </a:r>
          </a:p>
          <a:p>
            <a:pPr fontAlgn="base"/>
            <a:r>
              <a:rPr lang="ru-RU" sz="2800" u="sng" dirty="0" smtClean="0"/>
              <a:t> </a:t>
            </a:r>
            <a:endParaRPr lang="ru-RU" sz="2800" dirty="0" smtClean="0"/>
          </a:p>
          <a:p>
            <a:pPr eaLnBrk="1" hangingPunct="1">
              <a:spcBef>
                <a:spcPct val="20000"/>
              </a:spcBef>
            </a:pPr>
            <a:r>
              <a:rPr lang="ru-RU" sz="2800" dirty="0" smtClean="0"/>
              <a:t> </a:t>
            </a:r>
          </a:p>
          <a:p>
            <a:pPr eaLnBrk="1" hangingPunct="1">
              <a:spcBef>
                <a:spcPct val="20000"/>
              </a:spcBef>
            </a:pPr>
            <a:endParaRPr lang="ru-RU" sz="2800" dirty="0"/>
          </a:p>
        </p:txBody>
      </p:sp>
      <p:pic>
        <p:nvPicPr>
          <p:cNvPr id="10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635"/>
                </a:solidFill>
              </a:rPr>
              <a:t>Загадки</a:t>
            </a:r>
            <a:endParaRPr lang="ru-RU" sz="3600" b="1" dirty="0">
              <a:ln w="11430"/>
              <a:solidFill>
                <a:srgbClr val="007635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20</a:t>
            </a:r>
            <a:endParaRPr lang="ru-RU" sz="4400" b="1" cap="none" spc="0" dirty="0">
              <a:ln w="11430"/>
              <a:solidFill>
                <a:srgbClr val="0076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1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443257" y="4152900"/>
            <a:ext cx="630520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6600" b="1" i="1" dirty="0" smtClean="0">
                <a:solidFill>
                  <a:srgbClr val="C00000"/>
                </a:solidFill>
                <a:latin typeface="Monotype Corsiva" pitchFamily="66" charset="0"/>
              </a:rPr>
              <a:t>Дверь</a:t>
            </a:r>
            <a:endParaRPr lang="ru-RU" sz="66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3" name="Рисунок 12" descr="0_53353_c86884b1_XL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857884" y="3500438"/>
            <a:ext cx="2780562" cy="271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4799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40_3.jpg"/>
          <p:cNvPicPr>
            <a:picLocks noChangeAspect="1"/>
          </p:cNvPicPr>
          <p:nvPr/>
        </p:nvPicPr>
        <p:blipFill>
          <a:blip r:embed="rId4"/>
          <a:srcRect l="1250" t="3931" r="3125" b="3931"/>
          <a:stretch>
            <a:fillRect/>
          </a:stretch>
        </p:blipFill>
        <p:spPr>
          <a:xfrm>
            <a:off x="5857884" y="3429000"/>
            <a:ext cx="2928958" cy="28715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428596" y="1511627"/>
            <a:ext cx="8215369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/>
            <a:r>
              <a:rPr lang="ru-RU" sz="2800" b="1" dirty="0" smtClean="0">
                <a:solidFill>
                  <a:srgbClr val="007635"/>
                </a:solidFill>
              </a:rPr>
              <a:t>За нитью нить, за шагом – новый шаг,</a:t>
            </a:r>
          </a:p>
          <a:p>
            <a:pPr fontAlgn="base"/>
            <a:r>
              <a:rPr lang="ru-RU" sz="2800" b="1" dirty="0" smtClean="0">
                <a:solidFill>
                  <a:srgbClr val="007635"/>
                </a:solidFill>
              </a:rPr>
              <a:t>Лишь локоны струятся вслед за ней.  </a:t>
            </a:r>
          </a:p>
          <a:p>
            <a:pPr fontAlgn="base"/>
            <a:r>
              <a:rPr lang="ru-RU" sz="2800" b="1" dirty="0" smtClean="0">
                <a:solidFill>
                  <a:srgbClr val="007635"/>
                </a:solidFill>
              </a:rPr>
              <a:t>И вот наряд готов – одет тот, кто был наг.</a:t>
            </a:r>
          </a:p>
          <a:p>
            <a:pPr fontAlgn="base"/>
            <a:r>
              <a:rPr lang="ru-RU" sz="2800" b="1" dirty="0" smtClean="0">
                <a:solidFill>
                  <a:srgbClr val="007635"/>
                </a:solidFill>
              </a:rPr>
              <a:t>Ее ж одеть нам не дано никак.</a:t>
            </a:r>
          </a:p>
        </p:txBody>
      </p:sp>
      <p:pic>
        <p:nvPicPr>
          <p:cNvPr id="10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635"/>
                </a:solidFill>
              </a:rPr>
              <a:t>Загадки</a:t>
            </a:r>
            <a:endParaRPr lang="ru-RU" sz="3600" b="1" dirty="0">
              <a:ln w="11430"/>
              <a:solidFill>
                <a:srgbClr val="007635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30</a:t>
            </a:r>
            <a:endParaRPr lang="ru-RU" sz="4400" b="1" cap="none" spc="0" dirty="0">
              <a:ln w="11430"/>
              <a:solidFill>
                <a:srgbClr val="0076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1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857356" y="4214818"/>
            <a:ext cx="630520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6600" b="1" i="1" dirty="0" smtClean="0">
                <a:solidFill>
                  <a:srgbClr val="C00000"/>
                </a:solidFill>
                <a:latin typeface="Monotype Corsiva" pitchFamily="66" charset="0"/>
              </a:rPr>
              <a:t>Швейная игла</a:t>
            </a:r>
            <a:endParaRPr lang="ru-RU" sz="66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433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357158" y="1643050"/>
            <a:ext cx="857256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/>
            <a:r>
              <a:rPr lang="ru-RU" sz="3200" b="1" dirty="0" smtClean="0">
                <a:solidFill>
                  <a:srgbClr val="007635"/>
                </a:solidFill>
              </a:rPr>
              <a:t>В достатке корм – он радостно гудит,  </a:t>
            </a:r>
          </a:p>
          <a:p>
            <a:pPr fontAlgn="base"/>
            <a:r>
              <a:rPr lang="ru-RU" sz="3200" b="1" dirty="0" smtClean="0">
                <a:solidFill>
                  <a:srgbClr val="007635"/>
                </a:solidFill>
              </a:rPr>
              <a:t>Водой запил - и вот уж умер весь.</a:t>
            </a:r>
          </a:p>
        </p:txBody>
      </p:sp>
      <p:pic>
        <p:nvPicPr>
          <p:cNvPr id="10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635"/>
                </a:solidFill>
              </a:rPr>
              <a:t>Загадки</a:t>
            </a:r>
            <a:endParaRPr lang="ru-RU" sz="3600" b="1" dirty="0">
              <a:ln w="11430"/>
              <a:solidFill>
                <a:srgbClr val="007635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40</a:t>
            </a:r>
            <a:endParaRPr lang="ru-RU" sz="4400" b="1" cap="none" spc="0" dirty="0">
              <a:ln w="11430"/>
              <a:solidFill>
                <a:srgbClr val="0076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1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443257" y="4152900"/>
            <a:ext cx="630520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6600" b="1" i="1" dirty="0" smtClean="0">
                <a:solidFill>
                  <a:srgbClr val="C00000"/>
                </a:solidFill>
                <a:latin typeface="Monotype Corsiva" pitchFamily="66" charset="0"/>
              </a:rPr>
              <a:t>Костёр</a:t>
            </a:r>
            <a:endParaRPr lang="ru-RU" sz="66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3" name="Рисунок 12" descr="2966605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57950" y="2987870"/>
            <a:ext cx="2119306" cy="308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6080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642910" y="1071546"/>
            <a:ext cx="7649004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/>
            <a:r>
              <a:rPr lang="ru-RU" sz="2400" b="1" dirty="0" smtClean="0"/>
              <a:t>Стая голубей подлетела к высокому дереву. Часть голубей села на ветвях, а другая расположилась под деревом. Голуби, которые сидели на ветвях, говорят к тем, что внизу: «Если бы один из вас взлетел к нам, то вас стало бы втрое меньше, чем нас всех вместе, а если бы один из нас взлетел к вам, то нас с вами стало бы поровну». Сколько голубей сидело на ветвях и сколько под деревом?</a:t>
            </a:r>
            <a:endParaRPr lang="ru-RU" sz="2400" b="1" dirty="0"/>
          </a:p>
        </p:txBody>
      </p:sp>
      <p:pic>
        <p:nvPicPr>
          <p:cNvPr id="10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635"/>
                </a:solidFill>
              </a:rPr>
              <a:t>Загадки</a:t>
            </a:r>
            <a:endParaRPr lang="ru-RU" sz="3600" b="1" dirty="0">
              <a:ln w="11430"/>
              <a:solidFill>
                <a:srgbClr val="007635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50</a:t>
            </a:r>
            <a:endParaRPr lang="ru-RU" sz="4400" b="1" cap="none" spc="0" dirty="0">
              <a:ln w="11430"/>
              <a:solidFill>
                <a:srgbClr val="0076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1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00034" y="2857496"/>
            <a:ext cx="65722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i="1" dirty="0" smtClean="0"/>
              <a:t> </a:t>
            </a:r>
            <a:endParaRPr lang="ru-RU" sz="3200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7" name="Рисунок 16" descr="0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43921" y="3643314"/>
            <a:ext cx="1600079" cy="947739"/>
          </a:xfrm>
          <a:prstGeom prst="rect">
            <a:avLst/>
          </a:prstGeom>
        </p:spPr>
      </p:pic>
      <p:pic>
        <p:nvPicPr>
          <p:cNvPr id="19" name="Рисунок 18" descr="0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057359">
            <a:off x="536340" y="5494578"/>
            <a:ext cx="1522250" cy="947739"/>
          </a:xfrm>
          <a:prstGeom prst="rect">
            <a:avLst/>
          </a:prstGeom>
        </p:spPr>
      </p:pic>
      <p:pic>
        <p:nvPicPr>
          <p:cNvPr id="22" name="Рисунок 21" descr="0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58082" y="5286388"/>
            <a:ext cx="1600079" cy="947739"/>
          </a:xfrm>
          <a:prstGeom prst="rect">
            <a:avLst/>
          </a:prstGeom>
        </p:spPr>
      </p:pic>
      <p:pic>
        <p:nvPicPr>
          <p:cNvPr id="23" name="Рисунок 22" descr="0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14546" y="4357694"/>
            <a:ext cx="1600079" cy="947739"/>
          </a:xfrm>
          <a:prstGeom prst="rect">
            <a:avLst/>
          </a:prstGeom>
        </p:spPr>
      </p:pic>
      <p:pic>
        <p:nvPicPr>
          <p:cNvPr id="24" name="Рисунок 23" descr="0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4282" y="428604"/>
            <a:ext cx="1600079" cy="947739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2143108" y="4857760"/>
            <a:ext cx="64294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 </a:t>
            </a:r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7 голубей сели на дерево, а 5 голубей разместились под деревом</a:t>
            </a:r>
            <a:endParaRPr lang="ru-RU" sz="3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8733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3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9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285728"/>
            <a:ext cx="8643997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Пусть </a:t>
            </a:r>
            <a:r>
              <a:rPr lang="ru-RU" sz="2800" dirty="0" err="1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х</a:t>
            </a: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− число голубей, что сели на дерево, а </a:t>
            </a:r>
            <a:r>
              <a:rPr lang="ru-RU" sz="2800" dirty="0" err="1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− число     голубей, что разместились под деревом. Тогда</a:t>
            </a:r>
            <a:b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lang="ru-RU" sz="2800" dirty="0" err="1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– 1 = (</a:t>
            </a:r>
            <a:r>
              <a:rPr lang="ru-RU" sz="2800" dirty="0" err="1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x</a:t>
            </a: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+ </a:t>
            </a:r>
            <a:r>
              <a:rPr lang="ru-RU" sz="2800" dirty="0" err="1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) / 3 </a:t>
            </a:r>
          </a:p>
          <a:p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Пусть </a:t>
            </a:r>
            <a:r>
              <a:rPr lang="ru-RU" sz="2800" dirty="0" err="1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х</a:t>
            </a: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− число голубей, </a:t>
            </a:r>
            <a:b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и, кроме того, </a:t>
            </a:r>
            <a:r>
              <a:rPr lang="ru-RU" sz="2800" dirty="0" err="1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х</a:t>
            </a: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– 1 = </a:t>
            </a:r>
            <a:r>
              <a:rPr lang="ru-RU" sz="2800" dirty="0" err="1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+1, то   </a:t>
            </a:r>
            <a:r>
              <a:rPr lang="ru-RU" sz="2800" dirty="0" err="1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х</a:t>
            </a: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= </a:t>
            </a:r>
            <a:r>
              <a:rPr lang="ru-RU" sz="2800" dirty="0" err="1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+ 2.</a:t>
            </a:r>
            <a:b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     Подставляя </a:t>
            </a:r>
            <a:r>
              <a:rPr lang="ru-RU" sz="2800" dirty="0" err="1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х</a:t>
            </a: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= </a:t>
            </a:r>
            <a:r>
              <a:rPr lang="ru-RU" sz="2800" dirty="0" err="1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+ 2 в первое уравнение, получаем</a:t>
            </a:r>
            <a:b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   (</a:t>
            </a:r>
            <a:r>
              <a:rPr lang="ru-RU" sz="2800" dirty="0" err="1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– 1) × 3 = </a:t>
            </a:r>
            <a:r>
              <a:rPr lang="ru-RU" sz="2800" dirty="0" err="1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+ 2 + </a:t>
            </a:r>
            <a:r>
              <a:rPr lang="ru-RU" sz="2800" dirty="0" err="1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   3y – 3 = 2y + 2</a:t>
            </a:r>
            <a:b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    </a:t>
            </a:r>
            <a:r>
              <a:rPr lang="ru-RU" sz="2800" dirty="0" err="1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= 5</a:t>
            </a:r>
            <a:b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     Значит, </a:t>
            </a:r>
            <a:r>
              <a:rPr lang="ru-RU" sz="2800" dirty="0" err="1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х</a:t>
            </a: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= </a:t>
            </a:r>
            <a:r>
              <a:rPr lang="ru-RU" sz="2800" dirty="0" err="1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y</a:t>
            </a: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+ 2 = 7</a:t>
            </a:r>
            <a:b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lang="ru-RU" sz="2800" dirty="0" smtClean="0">
                <a:solidFill>
                  <a:srgbClr val="666666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     Ответ:</a:t>
            </a:r>
            <a:r>
              <a:rPr lang="ru-RU" sz="2800" dirty="0" smtClean="0">
                <a:solidFill>
                  <a:srgbClr val="1E3C78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 </a:t>
            </a:r>
            <a:r>
              <a:rPr lang="ru-RU" sz="2800" b="1" dirty="0" smtClean="0">
                <a:solidFill>
                  <a:srgbClr val="1E3C78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7 голубей сели на дерево, а 5 голубей разместились под деревом</a:t>
            </a:r>
            <a:endParaRPr lang="ru-RU" sz="2800" dirty="0">
              <a:solidFill>
                <a:srgbClr val="1E3C7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9781943-Illustration-of-a-Muslim-Baby-Holding-a-Qur-an-Stock-Illustration-muslim-cartoon-boy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500298" y="3643314"/>
            <a:ext cx="1685498" cy="1928826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714480" y="2928934"/>
            <a:ext cx="8286808" cy="1581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4400" b="1" i="1" dirty="0" smtClean="0">
                <a:solidFill>
                  <a:srgbClr val="C00000"/>
                </a:solidFill>
                <a:latin typeface="Monotype Corsiva" pitchFamily="66" charset="0"/>
              </a:rPr>
              <a:t>Начальные школы были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sz="4400" b="1" i="1" dirty="0" smtClean="0">
                <a:solidFill>
                  <a:srgbClr val="C00000"/>
                </a:solidFill>
                <a:latin typeface="Monotype Corsiva" pitchFamily="66" charset="0"/>
              </a:rPr>
              <a:t>частными</a:t>
            </a:r>
            <a:endParaRPr lang="ru-RU" sz="44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2" name="Рисунок 11" descr="30c8955b8f98889be5bebc1b5df1efee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16" y="3643314"/>
            <a:ext cx="1928826" cy="2366898"/>
          </a:xfrm>
          <a:prstGeom prst="rect">
            <a:avLst/>
          </a:prstGeom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14348" y="1285860"/>
            <a:ext cx="76490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Кто открывал начальные школы для арабских детей?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6" name="Picture 13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4">
                    <a:lumMod val="75000"/>
                  </a:schemeClr>
                </a:solidFill>
              </a:rPr>
              <a:t>Образование</a:t>
            </a:r>
            <a:endParaRPr lang="ru-RU" sz="3600" b="1" dirty="0">
              <a:ln w="11430"/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4400" b="1" cap="none" spc="0" dirty="0">
              <a:ln w="11430"/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34695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9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069657" y="1844253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3121" name="AutoShape 4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04695" y="1844253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3122" name="AutoShape 5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941320" y="1844253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3123" name="AutoShape 5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877945" y="1844253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3124" name="AutoShape 5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812982" y="1844253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3125" name="AutoShape 5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4069657" y="270892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3126" name="AutoShape 54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004695" y="270892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3127" name="AutoShape 55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941320" y="270892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3128" name="AutoShape 5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877945" y="270892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3129" name="AutoShape 5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812982" y="270892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3130" name="AutoShape 5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069977" y="443711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3131" name="AutoShape 59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005015" y="443711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3132" name="AutoShape 60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41640" y="443711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3133" name="AutoShape 6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878265" y="443711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3134" name="AutoShape 62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813302" y="443711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3135" name="AutoShape 63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061719" y="357301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3136" name="AutoShape 64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05015" y="3577164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3137" name="AutoShape 65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941640" y="3577164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3138" name="AutoShape 66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949702" y="3577164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3139" name="AutoShape 67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7813302" y="3577164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3140" name="AutoShape 68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4069657" y="530120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3142" name="AutoShape 70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5004695" y="5301208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3143" name="AutoShape 7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012757" y="530120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3144" name="AutoShape 72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6949382" y="530120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3145" name="AutoShape 73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812982" y="530120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611560" y="1844253"/>
            <a:ext cx="2880320" cy="719138"/>
          </a:xfrm>
          <a:prstGeom prst="bevel">
            <a:avLst>
              <a:gd name="adj" fmla="val 7727"/>
            </a:avLst>
          </a:prstGeom>
          <a:gradFill rotWithShape="1">
            <a:gsLst>
              <a:gs pos="600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2400" b="1" cap="all" dirty="0" smtClean="0"/>
              <a:t> </a:t>
            </a:r>
            <a:r>
              <a:rPr lang="ru-RU" sz="2400" b="1" cap="all" dirty="0" smtClean="0">
                <a:solidFill>
                  <a:schemeClr val="accent5">
                    <a:lumMod val="75000"/>
                  </a:schemeClr>
                </a:solidFill>
              </a:rPr>
              <a:t>Имена</a:t>
            </a:r>
            <a:endParaRPr lang="ru-RU" sz="2400" b="1" cap="all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AutoShape 68"/>
          <p:cNvSpPr>
            <a:spLocks noChangeArrowheads="1"/>
          </p:cNvSpPr>
          <p:nvPr/>
        </p:nvSpPr>
        <p:spPr bwMode="auto">
          <a:xfrm>
            <a:off x="611560" y="5301208"/>
            <a:ext cx="2880000" cy="792162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2400" b="1" cap="all" dirty="0" smtClean="0">
                <a:solidFill>
                  <a:schemeClr val="accent6">
                    <a:lumMod val="50000"/>
                  </a:schemeClr>
                </a:solidFill>
              </a:rPr>
              <a:t>Афоризмы</a:t>
            </a:r>
            <a:endParaRPr lang="ru-RU" sz="2400" b="1" cap="all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611880" y="3577164"/>
            <a:ext cx="2880000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2400" b="1" cap="all" dirty="0" smtClean="0">
                <a:solidFill>
                  <a:srgbClr val="007635"/>
                </a:solidFill>
              </a:rPr>
              <a:t>Загадки</a:t>
            </a:r>
            <a:endParaRPr lang="ru-RU" sz="2400" b="1" cap="all" dirty="0">
              <a:solidFill>
                <a:srgbClr val="007635"/>
              </a:solidFill>
            </a:endParaRPr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611560" y="2708920"/>
            <a:ext cx="2880000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2400" b="1" cap="all" dirty="0" smtClean="0">
                <a:solidFill>
                  <a:schemeClr val="accent6">
                    <a:lumMod val="50000"/>
                  </a:schemeClr>
                </a:solidFill>
              </a:rPr>
              <a:t>Искусство</a:t>
            </a:r>
            <a:endParaRPr lang="ru-RU" sz="2400" b="1" cap="all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611880" y="4438699"/>
            <a:ext cx="2880000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2400" b="1" cap="all" dirty="0" smtClean="0"/>
              <a:t> </a:t>
            </a:r>
            <a:r>
              <a:rPr lang="ru-RU" sz="2400" b="1" cap="all" dirty="0" smtClean="0">
                <a:solidFill>
                  <a:srgbClr val="7030A0"/>
                </a:solidFill>
              </a:rPr>
              <a:t>Образование</a:t>
            </a:r>
            <a:endParaRPr lang="ru-RU" sz="2400" b="1" cap="all" dirty="0">
              <a:solidFill>
                <a:srgbClr val="7030A0"/>
              </a:solidFill>
            </a:endParaRPr>
          </a:p>
        </p:txBody>
      </p:sp>
      <p:sp>
        <p:nvSpPr>
          <p:cNvPr id="7" name="AutoShape 47" descr="yH5BAEAAAAALAAAAAABAAEAAAIBRAA7"/>
          <p:cNvSpPr>
            <a:spLocks noChangeAspect="1" noChangeArrowheads="1"/>
          </p:cNvSpPr>
          <p:nvPr/>
        </p:nvSpPr>
        <p:spPr bwMode="auto">
          <a:xfrm>
            <a:off x="4780857" y="320422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49" descr="yH5BAEAAAAALAAAAAABAAEAAAIBRAA7"/>
          <p:cNvSpPr>
            <a:spLocks noChangeAspect="1" noChangeArrowheads="1"/>
          </p:cNvSpPr>
          <p:nvPr/>
        </p:nvSpPr>
        <p:spPr bwMode="auto">
          <a:xfrm>
            <a:off x="4780857" y="320422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51" descr="yH5BAEAAAAALAAAAAABAAEAAAIBRAA7"/>
          <p:cNvSpPr>
            <a:spLocks noChangeAspect="1" noChangeArrowheads="1"/>
          </p:cNvSpPr>
          <p:nvPr/>
        </p:nvSpPr>
        <p:spPr bwMode="auto">
          <a:xfrm>
            <a:off x="4780857" y="320422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AutoShape 53" descr="yH5BAEAAAAALAAAAAABAAEAAAIBRAA7"/>
          <p:cNvSpPr>
            <a:spLocks noChangeAspect="1" noChangeArrowheads="1"/>
          </p:cNvSpPr>
          <p:nvPr/>
        </p:nvSpPr>
        <p:spPr bwMode="auto">
          <a:xfrm>
            <a:off x="4780857" y="320422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AutoShape 55" descr="yH5BAEAAAAALAAAAAABAAEAAAIBRAA7"/>
          <p:cNvSpPr>
            <a:spLocks noChangeAspect="1" noChangeArrowheads="1"/>
          </p:cNvSpPr>
          <p:nvPr/>
        </p:nvSpPr>
        <p:spPr bwMode="auto">
          <a:xfrm>
            <a:off x="4780857" y="320422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2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11561" y="561778"/>
            <a:ext cx="1064430" cy="135505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domashniirestoran.ru/images/star-511-106(3).gif"/>
          <p:cNvPicPr>
            <a:picLocks noChangeAspect="1" noChangeArrowheads="1" noCrop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404083" y="1078238"/>
            <a:ext cx="2241336" cy="46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http://domashniirestoran.ru/images/star-511-106(3).gif"/>
          <p:cNvPicPr>
            <a:picLocks noChangeAspect="1" noChangeArrowheads="1" noCrop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45419" y="1078238"/>
            <a:ext cx="2241336" cy="46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36699" y="526721"/>
            <a:ext cx="5617440" cy="716484"/>
          </a:xfrm>
          <a:prstGeom prst="rect">
            <a:avLst/>
          </a:prstGeom>
        </p:spPr>
      </p:pic>
      <p:pic>
        <p:nvPicPr>
          <p:cNvPr id="43" name="Рисунок 42" descr="Рисунок4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33" cstate="screen"/>
          <a:srcRect/>
          <a:stretch>
            <a:fillRect/>
          </a:stretch>
        </p:blipFill>
        <p:spPr>
          <a:xfrm>
            <a:off x="7380312" y="6245055"/>
            <a:ext cx="1152128" cy="3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6943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 nodeType="clickPar">
                      <p:stCondLst>
                        <p:cond delay="0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 nodeType="clickPar">
                      <p:stCondLst>
                        <p:cond delay="0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 nodeType="clickPar">
                      <p:stCondLst>
                        <p:cond delay="0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 nodeType="clickPar">
                      <p:stCondLst>
                        <p:cond delay="0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 nodeType="clickPar">
                      <p:stCondLst>
                        <p:cond delay="0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 nodeType="clickPar">
                      <p:stCondLst>
                        <p:cond delay="0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 nodeType="clickPar">
                      <p:stCondLst>
                        <p:cond delay="0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3" grpId="0" animBg="1"/>
      <p:bldP spid="3134" grpId="0" animBg="1"/>
      <p:bldP spid="3135" grpId="0" animBg="1"/>
      <p:bldP spid="3136" grpId="0" animBg="1"/>
      <p:bldP spid="3137" grpId="0" animBg="1"/>
      <p:bldP spid="3138" grpId="0" animBg="1"/>
      <p:bldP spid="3139" grpId="0" animBg="1"/>
      <p:bldP spid="3140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Высшая  мусульманская школа 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6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4">
                    <a:lumMod val="75000"/>
                  </a:schemeClr>
                </a:solidFill>
              </a:rPr>
              <a:t>Образование</a:t>
            </a:r>
            <a:endParaRPr lang="ru-RU" sz="3600" b="1" dirty="0">
              <a:ln w="11430"/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</a:t>
            </a:r>
            <a:endParaRPr lang="ru-RU" sz="4400" b="1" cap="none" spc="0" dirty="0">
              <a:ln w="11430"/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443257" y="4152900"/>
            <a:ext cx="630520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6000" b="1" i="1" dirty="0" smtClean="0">
                <a:solidFill>
                  <a:srgbClr val="C00000"/>
                </a:solidFill>
                <a:latin typeface="Monotype Corsiva" pitchFamily="66" charset="0"/>
              </a:rPr>
              <a:t>Медресе</a:t>
            </a:r>
            <a:endParaRPr lang="ru-RU" sz="60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2" name="Рисунок 11" descr="raisy-derbenta-i-islamskoe-grazhdan_3.jpg"/>
          <p:cNvPicPr>
            <a:picLocks noChangeAspect="1"/>
          </p:cNvPicPr>
          <p:nvPr/>
        </p:nvPicPr>
        <p:blipFill>
          <a:blip r:embed="rId11"/>
          <a:srcRect r="11338"/>
          <a:stretch>
            <a:fillRect/>
          </a:stretch>
        </p:blipFill>
        <p:spPr>
          <a:xfrm>
            <a:off x="5643570" y="2214554"/>
            <a:ext cx="2928958" cy="38846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986698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357158" y="1214422"/>
            <a:ext cx="8429684" cy="208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dirty="0" smtClean="0"/>
              <a:t> 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Что является  своеобразным символом   того уважения, которое проявляли арабы к науке и ученым?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16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4">
                    <a:lumMod val="75000"/>
                  </a:schemeClr>
                </a:solidFill>
              </a:rPr>
              <a:t>Образование</a:t>
            </a:r>
            <a:endParaRPr lang="ru-RU" sz="3600" b="1" dirty="0">
              <a:ln w="11430"/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30</a:t>
            </a:r>
            <a:endParaRPr lang="ru-RU" sz="4400" b="1" cap="none" spc="0" dirty="0">
              <a:ln w="11430"/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357422" y="3143248"/>
            <a:ext cx="6305206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«Дом мудрости», «Дом науки» с гигантскими библиотеками рукописных книг</a:t>
            </a:r>
            <a:endParaRPr lang="ru-RU" sz="48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1535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1h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32" y="1071546"/>
            <a:ext cx="6572296" cy="4929223"/>
          </a:xfrm>
          <a:prstGeom prst="rect">
            <a:avLst/>
          </a:prstGeom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Столица высшего образования Арабского халифата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6" name="Picture 1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4">
                    <a:lumMod val="75000"/>
                  </a:schemeClr>
                </a:solidFill>
              </a:rPr>
              <a:t>Образование</a:t>
            </a:r>
            <a:endParaRPr lang="ru-RU" sz="3600" b="1" dirty="0">
              <a:ln w="11430"/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40</a:t>
            </a:r>
            <a:endParaRPr lang="ru-RU" sz="4400" b="1" cap="none" spc="0" dirty="0">
              <a:ln w="11430"/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357422" y="4214818"/>
            <a:ext cx="630520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6600" b="1" i="1" dirty="0" smtClean="0">
                <a:solidFill>
                  <a:schemeClr val="bg1"/>
                </a:solidFill>
                <a:latin typeface="Monotype Corsiva" pitchFamily="66" charset="0"/>
              </a:rPr>
              <a:t>Кордова</a:t>
            </a:r>
            <a:endParaRPr lang="ru-RU" sz="6600" b="1" i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3427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642910" y="1071546"/>
            <a:ext cx="7649004" cy="209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/>
              <a:t> </a:t>
            </a:r>
          </a:p>
          <a:p>
            <a:pPr eaLnBrk="1" hangingPunct="1">
              <a:spcBef>
                <a:spcPct val="20000"/>
              </a:spcBef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Арабский язык называли «латынью Востока», но чем он отличался от латинского языка?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6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4">
                    <a:lumMod val="75000"/>
                  </a:schemeClr>
                </a:solidFill>
              </a:rPr>
              <a:t>Образование</a:t>
            </a:r>
            <a:endParaRPr lang="ru-RU" sz="3600" b="1" dirty="0">
              <a:ln w="11430"/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50</a:t>
            </a:r>
            <a:endParaRPr lang="ru-RU" sz="4400" b="1" cap="none" spc="0" dirty="0">
              <a:ln w="11430"/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071670" y="3500438"/>
            <a:ext cx="6786610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5400" b="1" i="1" dirty="0" smtClean="0">
                <a:solidFill>
                  <a:srgbClr val="C00000"/>
                </a:solidFill>
                <a:latin typeface="Monotype Corsiva" pitchFamily="66" charset="0"/>
              </a:rPr>
              <a:t>Арабский язык был разговорным, латинский-«мертвым»</a:t>
            </a:r>
            <a:endParaRPr lang="ru-RU" sz="54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0263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Что за болезнь, которую</a:t>
            </a:r>
          </a:p>
          <a:p>
            <a:pPr fontAlgn="base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Не излечишь? 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12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857356" y="571480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6">
                    <a:lumMod val="50000"/>
                  </a:schemeClr>
                </a:solidFill>
              </a:rPr>
              <a:t>Мысли мудрых</a:t>
            </a:r>
            <a:endParaRPr lang="ru-RU" sz="3600" b="1" dirty="0">
              <a:ln w="11430"/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4400" b="1" cap="none" spc="0" dirty="0">
              <a:ln w="11430"/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285984" y="3714752"/>
            <a:ext cx="6305206" cy="1625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/>
            <a:r>
              <a:rPr lang="ru-RU" sz="2800" dirty="0" smtClean="0"/>
              <a:t> </a:t>
            </a:r>
            <a:r>
              <a:rPr lang="ru-RU" sz="6600" b="1" dirty="0" smtClean="0">
                <a:solidFill>
                  <a:srgbClr val="C00000"/>
                </a:solidFill>
                <a:latin typeface="Monotype Corsiva" pitchFamily="66" charset="0"/>
              </a:rPr>
              <a:t>Дурной нрав</a:t>
            </a:r>
          </a:p>
          <a:p>
            <a:pPr eaLnBrk="1" hangingPunct="1">
              <a:spcBef>
                <a:spcPct val="20000"/>
              </a:spcBef>
            </a:pPr>
            <a:endParaRPr lang="ru-RU" sz="2800" i="1" dirty="0"/>
          </a:p>
        </p:txBody>
      </p:sp>
      <p:pic>
        <p:nvPicPr>
          <p:cNvPr id="15" name="Рисунок 14" descr="image.png"/>
          <p:cNvPicPr>
            <a:picLocks noChangeAspect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5074" y="3000372"/>
            <a:ext cx="2335293" cy="300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3681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642910" y="1214422"/>
            <a:ext cx="76490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Что слаще меда?  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2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6">
                    <a:lumMod val="50000"/>
                  </a:schemeClr>
                </a:solidFill>
              </a:rPr>
              <a:t>Мысли мудрых</a:t>
            </a:r>
            <a:endParaRPr lang="ru-RU" sz="3600" b="1" dirty="0">
              <a:ln w="11430"/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</a:t>
            </a:r>
            <a:endParaRPr lang="ru-RU" sz="4400" b="1" cap="none" spc="0" dirty="0">
              <a:ln w="11430"/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000232" y="4643446"/>
            <a:ext cx="6929454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/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</a:rPr>
              <a:t>Любовь к детям, почитающим</a:t>
            </a:r>
          </a:p>
          <a:p>
            <a:pPr fontAlgn="base"/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</a:rPr>
              <a:t>своих  родителей.</a:t>
            </a:r>
            <a:endParaRPr lang="ru-RU" sz="4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4" name="Рисунок 13" descr="de5d4a927f2d2d8dadc1b7eeb4a4592e,50,1,0-131-1000-562-0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28926" y="2000240"/>
            <a:ext cx="4429156" cy="24867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18358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/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12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428728" y="1714488"/>
            <a:ext cx="547260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3600" b="1" dirty="0" smtClean="0">
              <a:ln w="11430"/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3600" b="1" dirty="0" smtClean="0">
                <a:ln w="11430"/>
                <a:solidFill>
                  <a:schemeClr val="accent6">
                    <a:lumMod val="50000"/>
                  </a:schemeClr>
                </a:solidFill>
              </a:rPr>
              <a:t>Что острее сабли?</a:t>
            </a:r>
            <a:endParaRPr lang="ru-RU" sz="3600" b="1" dirty="0">
              <a:ln w="11430"/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30</a:t>
            </a:r>
            <a:endParaRPr lang="ru-RU" sz="4400" b="1" cap="none" spc="0" dirty="0">
              <a:ln w="11430"/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643570" y="4572008"/>
            <a:ext cx="630520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6000" b="1" i="1" dirty="0" smtClean="0">
                <a:solidFill>
                  <a:srgbClr val="C00000"/>
                </a:solidFill>
                <a:latin typeface="Monotype Corsiva" pitchFamily="66" charset="0"/>
              </a:rPr>
              <a:t>Язык</a:t>
            </a:r>
            <a:endParaRPr lang="ru-RU" sz="60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14546" y="714356"/>
            <a:ext cx="4429142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Мысли мудрых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8" name="Рисунок 17" descr="sablyablog.jpg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145531">
            <a:off x="3594456" y="1751166"/>
            <a:ext cx="5080000" cy="337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7454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ki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636" y="2214554"/>
            <a:ext cx="2330292" cy="3537445"/>
          </a:xfrm>
          <a:prstGeom prst="rect">
            <a:avLst/>
          </a:prstGeom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500034" y="1714488"/>
            <a:ext cx="764900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Важнейшее украшение </a:t>
            </a:r>
          </a:p>
          <a:p>
            <a:pPr fontAlgn="base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          человека- это…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2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3600" b="1" dirty="0">
              <a:ln w="11430"/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40</a:t>
            </a:r>
            <a:endParaRPr lang="ru-RU" sz="4400" b="1" cap="none" spc="0" dirty="0">
              <a:ln w="11430"/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786050" y="4000504"/>
            <a:ext cx="664370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/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Знания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14546" y="714356"/>
            <a:ext cx="4000528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Мысли мудрых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11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Всяк, кто живет, уйдет,</a:t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Бессмертен только тот,</a:t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12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857356" y="571480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6">
                    <a:lumMod val="50000"/>
                  </a:schemeClr>
                </a:solidFill>
              </a:rPr>
              <a:t>Мысли мудрых</a:t>
            </a:r>
            <a:endParaRPr lang="ru-RU" sz="3600" b="1" dirty="0">
              <a:ln w="11430"/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50</a:t>
            </a:r>
            <a:endParaRPr lang="ru-RU" sz="4400" b="1" cap="none" spc="0" dirty="0">
              <a:ln w="11430"/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357422" y="4000504"/>
            <a:ext cx="630520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  <a:t>Кто славу добрую</a:t>
            </a:r>
            <a:b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  <a:t>При жизни обретет</a:t>
            </a:r>
            <a:endParaRPr lang="ru-RU" sz="54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4" name="Рисунок 13" descr="images (6).jpg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0694" y="2643182"/>
            <a:ext cx="2771775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6331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85786" y="1214422"/>
            <a:ext cx="76490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3200" b="1" dirty="0" smtClean="0">
                <a:solidFill>
                  <a:srgbClr val="1E3C78"/>
                </a:solidFill>
              </a:rPr>
              <a:t>Знаменитый арабский поэт. Автор поэмы «Шахнаме» («Книга царей»)</a:t>
            </a:r>
            <a:endParaRPr lang="ru-RU" sz="3200" b="1" dirty="0">
              <a:solidFill>
                <a:srgbClr val="1E3C78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264B96"/>
                </a:solidFill>
              </a:rPr>
              <a:t>Имена </a:t>
            </a:r>
            <a:endParaRPr lang="ru-RU" sz="3600" b="1" dirty="0">
              <a:ln w="11430"/>
              <a:solidFill>
                <a:srgbClr val="264B96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714480" y="4071942"/>
            <a:ext cx="630520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6600" b="1" i="1" dirty="0" smtClean="0">
                <a:solidFill>
                  <a:srgbClr val="C00000"/>
                </a:solidFill>
                <a:latin typeface="Monotype Corsiva" pitchFamily="66" charset="0"/>
              </a:rPr>
              <a:t>Фирдоуси</a:t>
            </a:r>
            <a:endParaRPr lang="ru-RU" sz="66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4400" b="1" cap="none" spc="0" dirty="0">
              <a:ln w="11430"/>
              <a:solidFill>
                <a:srgbClr val="264B9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9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282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86380" y="2071678"/>
            <a:ext cx="2809882" cy="40817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260020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3200" b="1" dirty="0" smtClean="0">
                <a:solidFill>
                  <a:srgbClr val="1E3C78"/>
                </a:solidFill>
              </a:rPr>
              <a:t>На Востоке его называли «главой учёных».</a:t>
            </a:r>
            <a:endParaRPr lang="ru-RU" sz="3200" b="1" dirty="0">
              <a:solidFill>
                <a:srgbClr val="1E3C78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264B96"/>
                </a:solidFill>
              </a:rPr>
              <a:t>Имена</a:t>
            </a:r>
            <a:endParaRPr lang="ru-RU" sz="3600" b="1" dirty="0">
              <a:ln w="11430"/>
              <a:solidFill>
                <a:srgbClr val="264B96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 rot="672674">
            <a:off x="1449352" y="4538464"/>
            <a:ext cx="630520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6600" b="1" i="1" dirty="0" smtClean="0">
                <a:solidFill>
                  <a:srgbClr val="C00000"/>
                </a:solidFill>
                <a:latin typeface="Monotype Corsiva" pitchFamily="66" charset="0"/>
              </a:rPr>
              <a:t>Ибн-</a:t>
            </a:r>
            <a:r>
              <a:rPr lang="ru-RU" sz="4800" b="1" i="1" dirty="0" smtClean="0">
                <a:solidFill>
                  <a:srgbClr val="C00000"/>
                </a:solidFill>
                <a:latin typeface="Monotype Corsiva" pitchFamily="66" charset="0"/>
              </a:rPr>
              <a:t> Сина или Авиценна</a:t>
            </a:r>
            <a:endParaRPr lang="ru-RU" sz="48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20</a:t>
            </a:r>
            <a:endParaRPr lang="ru-RU" sz="4400" b="1" cap="none" spc="0" dirty="0">
              <a:ln w="11430"/>
              <a:solidFill>
                <a:srgbClr val="264B9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9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69950.jpg"/>
          <p:cNvPicPr>
            <a:picLocks noChangeAspect="1"/>
          </p:cNvPicPr>
          <p:nvPr/>
        </p:nvPicPr>
        <p:blipFill>
          <a:blip r:embed="rId10"/>
          <a:srcRect l="3447" r="3492" b="875"/>
          <a:stretch>
            <a:fillRect/>
          </a:stretch>
        </p:blipFill>
        <p:spPr>
          <a:xfrm>
            <a:off x="5786446" y="2143116"/>
            <a:ext cx="1928826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813287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45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51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857224" y="1571612"/>
            <a:ext cx="7649004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Знаменитый арабский ученый, высказавший гениальную догадку ещё в 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XI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 веке, что центром Вселенной является Солнце.</a:t>
            </a:r>
            <a:endParaRPr lang="ru-RU" sz="3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264B96"/>
                </a:solidFill>
              </a:rPr>
              <a:t>Имена </a:t>
            </a:r>
            <a:endParaRPr lang="ru-RU" sz="3600" b="1" dirty="0">
              <a:ln w="11430"/>
              <a:solidFill>
                <a:srgbClr val="264B96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30</a:t>
            </a:r>
            <a:endParaRPr lang="ru-RU" sz="4400" b="1" cap="none" spc="0" dirty="0">
              <a:ln w="11430"/>
              <a:solidFill>
                <a:srgbClr val="264B9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9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 rot="20881432">
            <a:off x="1813022" y="4325918"/>
            <a:ext cx="807249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6600" b="1" i="1" dirty="0" smtClean="0">
                <a:solidFill>
                  <a:srgbClr val="C00000"/>
                </a:solidFill>
                <a:latin typeface="Monotype Corsiva" pitchFamily="66" charset="0"/>
              </a:rPr>
              <a:t>Учёный </a:t>
            </a:r>
            <a:r>
              <a:rPr lang="ru-RU" sz="6600" b="1" i="1" dirty="0" err="1" smtClean="0">
                <a:solidFill>
                  <a:srgbClr val="C00000"/>
                </a:solidFill>
                <a:latin typeface="Monotype Corsiva" pitchFamily="66" charset="0"/>
              </a:rPr>
              <a:t>аль-Бируни</a:t>
            </a:r>
            <a:endParaRPr lang="ru-RU" sz="66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0" name="Рисунок 9" descr="1341067324_04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14282" y="0"/>
            <a:ext cx="1798760" cy="156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932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55f9ec2b44b19.jpg"/>
          <p:cNvPicPr>
            <a:picLocks noChangeAspect="1"/>
          </p:cNvPicPr>
          <p:nvPr/>
        </p:nvPicPr>
        <p:blipFill>
          <a:blip r:embed="rId4"/>
          <a:srcRect l="12931" t="8621" r="19827" b="17241"/>
          <a:stretch>
            <a:fillRect/>
          </a:stretch>
        </p:blipFill>
        <p:spPr>
          <a:xfrm>
            <a:off x="5429256" y="3071810"/>
            <a:ext cx="3286148" cy="27173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prorok_muhammed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348" y="500042"/>
            <a:ext cx="2500330" cy="3750495"/>
          </a:xfrm>
          <a:prstGeom prst="rect">
            <a:avLst/>
          </a:prstGeom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1071538" y="1785926"/>
            <a:ext cx="76490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ru-RU" sz="3600" b="1" dirty="0" smtClean="0">
                <a:solidFill>
                  <a:srgbClr val="1E3C78"/>
                </a:solidFill>
              </a:rPr>
              <a:t>Основатель мировой религии- ислам</a:t>
            </a:r>
            <a:endParaRPr lang="ru-RU" sz="3600" b="1" dirty="0">
              <a:solidFill>
                <a:srgbClr val="1E3C78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264B96"/>
                </a:solidFill>
              </a:rPr>
              <a:t>Имена</a:t>
            </a:r>
            <a:endParaRPr lang="ru-RU" sz="3600" b="1" dirty="0">
              <a:ln w="11430"/>
              <a:solidFill>
                <a:srgbClr val="264B96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4786322"/>
            <a:ext cx="630520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6600" b="1" i="1" dirty="0" smtClean="0">
                <a:solidFill>
                  <a:srgbClr val="C00000"/>
                </a:solidFill>
                <a:latin typeface="Monotype Corsiva" pitchFamily="66" charset="0"/>
              </a:rPr>
              <a:t>              Мухаммед</a:t>
            </a:r>
            <a:endParaRPr lang="ru-RU" sz="66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40</a:t>
            </a:r>
            <a:endParaRPr lang="ru-RU" sz="4400" b="1" cap="none" spc="0" dirty="0">
              <a:ln w="11430"/>
              <a:solidFill>
                <a:srgbClr val="264B9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9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33908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4500562" y="1285860"/>
            <a:ext cx="3898901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3200" b="1" dirty="0" smtClean="0"/>
              <a:t>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Кто из арабских халифов особенно сильно способствовал развитию науке в стране?</a:t>
            </a:r>
            <a:endParaRPr lang="ru-RU" sz="3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264B96"/>
                </a:solidFill>
              </a:rPr>
              <a:t>Имена</a:t>
            </a:r>
            <a:endParaRPr lang="ru-RU" sz="3600" b="1" dirty="0">
              <a:ln w="11430"/>
              <a:solidFill>
                <a:srgbClr val="264B96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214546" y="4572008"/>
            <a:ext cx="7143800" cy="192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5400" b="1" i="1" dirty="0" err="1" smtClean="0">
                <a:solidFill>
                  <a:srgbClr val="C00000"/>
                </a:solidFill>
                <a:latin typeface="Monotype Corsiva" pitchFamily="66" charset="0"/>
              </a:rPr>
              <a:t>Харум</a:t>
            </a:r>
            <a:r>
              <a:rPr lang="ru-RU" sz="5400" b="1" i="1" dirty="0" smtClean="0">
                <a:solidFill>
                  <a:srgbClr val="C00000"/>
                </a:solidFill>
                <a:latin typeface="Monotype Corsiva" pitchFamily="66" charset="0"/>
              </a:rPr>
              <a:t> ар- </a:t>
            </a:r>
            <a:r>
              <a:rPr lang="ru-RU" sz="5400" b="1" i="1" dirty="0" err="1" smtClean="0">
                <a:solidFill>
                  <a:srgbClr val="C00000"/>
                </a:solidFill>
                <a:latin typeface="Monotype Corsiva" pitchFamily="66" charset="0"/>
              </a:rPr>
              <a:t>Рашид</a:t>
            </a:r>
            <a:r>
              <a:rPr lang="ru-RU" sz="5400" b="1" i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sz="5400" b="1" i="1" dirty="0" smtClean="0">
                <a:solidFill>
                  <a:srgbClr val="C00000"/>
                </a:solidFill>
                <a:latin typeface="Monotype Corsiva" pitchFamily="66" charset="0"/>
              </a:rPr>
              <a:t>и его сын</a:t>
            </a:r>
            <a:endParaRPr lang="ru-RU" sz="54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50</a:t>
            </a:r>
            <a:endParaRPr lang="ru-RU" sz="4400" b="1" cap="none" spc="0" dirty="0">
              <a:ln w="11430"/>
              <a:solidFill>
                <a:srgbClr val="264B9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9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images.jpg"/>
          <p:cNvPicPr>
            <a:picLocks noChangeAspect="1"/>
          </p:cNvPicPr>
          <p:nvPr/>
        </p:nvPicPr>
        <p:blipFill>
          <a:blip r:embed="rId10"/>
          <a:srcRect r="13455"/>
          <a:stretch>
            <a:fillRect/>
          </a:stretch>
        </p:blipFill>
        <p:spPr>
          <a:xfrm>
            <a:off x="357158" y="1214422"/>
            <a:ext cx="3974551" cy="2571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0971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algambra_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190" y="3571876"/>
            <a:ext cx="3857966" cy="2557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Дворец эмира в испанском городе Гранада</a:t>
            </a:r>
            <a:endParaRPr lang="ru-RU" sz="2800" dirty="0"/>
          </a:p>
        </p:txBody>
      </p:sp>
      <p:pic>
        <p:nvPicPr>
          <p:cNvPr id="11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2">
                    <a:lumMod val="75000"/>
                  </a:schemeClr>
                </a:solidFill>
              </a:rPr>
              <a:t>Искусство</a:t>
            </a:r>
            <a:endParaRPr lang="ru-RU" sz="3600" b="1" dirty="0">
              <a:ln w="11430"/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4400" b="1" cap="none" spc="0" dirty="0">
              <a:ln w="11430"/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500166" y="4572008"/>
            <a:ext cx="630520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6000" b="1" i="1" dirty="0" err="1" smtClean="0">
                <a:solidFill>
                  <a:srgbClr val="C00000"/>
                </a:solidFill>
                <a:latin typeface="Monotype Corsiva" pitchFamily="66" charset="0"/>
              </a:rPr>
              <a:t>Альгамбра</a:t>
            </a:r>
            <a:endParaRPr lang="ru-RU" sz="60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3" name="Рисунок 12" descr="wonderfull-palace-03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8596" y="357166"/>
            <a:ext cx="5099088" cy="31194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941315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500034" y="1071546"/>
            <a:ext cx="8215369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Главное сооружение городов, которое служило для арабов… и залом суда , и хранилищем для книг и денег, и клубом, где можно поговорить с друзьями, а главное это место было для …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857356" y="500042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chemeClr val="accent2">
                    <a:lumMod val="75000"/>
                  </a:schemeClr>
                </a:solidFill>
              </a:rPr>
              <a:t>Искусство</a:t>
            </a:r>
            <a:endParaRPr lang="ru-RU" sz="3600" b="1" dirty="0">
              <a:ln w="11430"/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</a:t>
            </a:r>
            <a:endParaRPr lang="ru-RU" sz="4400" b="1" cap="none" spc="0" dirty="0">
              <a:ln w="11430"/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5295747"/>
            <a:ext cx="2191737" cy="1258152"/>
          </a:xfrm>
          <a:prstGeom prst="rect">
            <a:avLst/>
          </a:prstGeom>
        </p:spPr>
      </p:pic>
      <p:pic>
        <p:nvPicPr>
          <p:cNvPr id="10" name="Picture 2" descr="http://serp-dm.ru/_nw/0/71629456.jpg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9552" y="4077072"/>
            <a:ext cx="1229569" cy="15652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643174" y="4071942"/>
            <a:ext cx="621510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6600" b="1" i="1" dirty="0" smtClean="0">
                <a:solidFill>
                  <a:srgbClr val="C00000"/>
                </a:solidFill>
                <a:latin typeface="Monotype Corsiva" pitchFamily="66" charset="0"/>
              </a:rPr>
              <a:t>… для молитвы . Мечеть.</a:t>
            </a:r>
            <a:endParaRPr lang="ru-RU" sz="66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3" name="Рисунок 12" descr="34_27.jpg"/>
          <p:cNvPicPr>
            <a:picLocks noChangeAspect="1"/>
          </p:cNvPicPr>
          <p:nvPr/>
        </p:nvPicPr>
        <p:blipFill>
          <a:blip r:embed="rId10"/>
          <a:srcRect l="7031" r="9375" b="4320"/>
          <a:stretch>
            <a:fillRect/>
          </a:stretch>
        </p:blipFill>
        <p:spPr>
          <a:xfrm>
            <a:off x="857224" y="571480"/>
            <a:ext cx="7643866" cy="583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89791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60000"/>
      </a:hlink>
      <a:folHlink>
        <a:srgbClr val="E36C09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</TotalTime>
  <Words>601</Words>
  <Application>Microsoft Office PowerPoint</Application>
  <PresentationFormat>Экран (4:3)</PresentationFormat>
  <Paragraphs>189</Paragraphs>
  <Slides>28</Slides>
  <Notes>27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Ранько Елена</dc:creator>
  <cp:lastModifiedBy>Пользователь</cp:lastModifiedBy>
  <cp:revision>76</cp:revision>
  <cp:lastPrinted>2020-11-20T17:57:14Z</cp:lastPrinted>
  <dcterms:created xsi:type="dcterms:W3CDTF">2015-05-04T12:07:23Z</dcterms:created>
  <dcterms:modified xsi:type="dcterms:W3CDTF">2024-11-15T15:21:19Z</dcterms:modified>
</cp:coreProperties>
</file>